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96" y="7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53a2847c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53a2847c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453a2847c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453a2847c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453a2847c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453a2847c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07c3cc1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07c3cc1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07c3cc14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07c3cc14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07c3cc14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07c3cc14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07c3cc14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07c3cc14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07c3cc14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07c3cc14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58ee7c1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58ee7c1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453a2847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453a2847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453a284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453a284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453a2847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453a2847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453a2847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453a2847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453a2847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453a2847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453a2847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453a2847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453a2847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453a2847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453a2847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453a2847c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Particle Detection Application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881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1.0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June</a:t>
            </a:r>
            <a:r>
              <a:rPr lang="en" dirty="0"/>
              <a:t> 2024</a:t>
            </a:r>
            <a:endParaRPr dirty="0"/>
          </a:p>
          <a:p>
            <a:pPr marL="0" lvl="0" indent="0"/>
            <a:r>
              <a:rPr lang="en" dirty="0"/>
              <a:t>Developed By: </a:t>
            </a:r>
          </a:p>
          <a:p>
            <a:pPr marL="0" lvl="0" indent="0"/>
            <a:r>
              <a:rPr lang="en" dirty="0"/>
              <a:t>Kyle Bricker, </a:t>
            </a:r>
            <a:r>
              <a:rPr lang="en-US" dirty="0"/>
              <a:t>Guilherme M. </a:t>
            </a:r>
            <a:r>
              <a:rPr lang="en-US" dirty="0" err="1"/>
              <a:t>Bessa</a:t>
            </a:r>
            <a:r>
              <a:rPr lang="en-US" dirty="0"/>
              <a:t>, Yeganeh </a:t>
            </a:r>
            <a:r>
              <a:rPr lang="en-US" dirty="0" err="1"/>
              <a:t>Saffar</a:t>
            </a:r>
            <a:r>
              <a:rPr lang="en-US" dirty="0"/>
              <a:t>, </a:t>
            </a:r>
            <a:r>
              <a:rPr lang="en-US" dirty="0" err="1"/>
              <a:t>Sina</a:t>
            </a:r>
            <a:r>
              <a:rPr lang="en-US" dirty="0"/>
              <a:t> </a:t>
            </a:r>
            <a:r>
              <a:rPr lang="en-US" dirty="0" err="1"/>
              <a:t>Kashanj</a:t>
            </a:r>
            <a:r>
              <a:rPr lang="en-US" dirty="0"/>
              <a:t>, Reza Sabbagh,</a:t>
            </a:r>
            <a:r>
              <a:rPr lang="en" dirty="0"/>
              <a:t> </a:t>
            </a:r>
          </a:p>
          <a:p>
            <a:pPr marL="0" lvl="0" indent="0"/>
            <a:r>
              <a:rPr lang="en" dirty="0"/>
              <a:t>and </a:t>
            </a:r>
          </a:p>
          <a:p>
            <a:pPr marL="0" lvl="0" indent="0"/>
            <a:r>
              <a:rPr lang="en" dirty="0"/>
              <a:t>David </a:t>
            </a:r>
            <a:r>
              <a:rPr lang="en-US" dirty="0"/>
              <a:t>S. </a:t>
            </a:r>
            <a:r>
              <a:rPr lang="en" dirty="0"/>
              <a:t>Nobes</a:t>
            </a:r>
          </a:p>
          <a:p>
            <a:pPr marL="0" lvl="0" indent="0"/>
            <a:r>
              <a:rPr lang="en-GB" dirty="0"/>
              <a:t>University of Alberta, Department of Mechanical Engineering, Edmonton, Canada</a:t>
            </a:r>
            <a:endParaRPr lang="en" dirty="0"/>
          </a:p>
          <a:p>
            <a:pPr marL="0" lvl="0" indent="0"/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Pre-Processing - Filter by Intensity Threshold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233875" y="1152475"/>
            <a:ext cx="301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By Threshold: Filters the image by the custom intensity threshold, setting all pixels below that threshold to zero.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375" y="1152475"/>
            <a:ext cx="5591825" cy="335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Pre-Processing - Highpass Filtering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2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Applies a highpass filter to the image.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Keeps image intensity values intact.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recommended to also set an intensity threshold when using this feature.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693" y="1152475"/>
            <a:ext cx="570058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73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Single Image: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Processes the current selected image.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Particles: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particle markers.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All Images: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Processes all images in the application.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Automatically generates Group Statistics in the “Group Statistics” tab.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Single Image Statistics: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Generates statistics for the current image.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image must be processed.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409" y="738991"/>
            <a:ext cx="2832725" cy="7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988" y="1500938"/>
            <a:ext cx="4835552" cy="289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3908988" y="4398925"/>
            <a:ext cx="407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Processing 10 .im7 images.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Image Statistics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0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three statistics given for an analyzed image:</a:t>
            </a: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Particle size (in total pixels).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Average particle intensity (average intensity across the particle).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Peak particle intensity (The maxima of the particle).</a:t>
            </a:r>
            <a:endParaRPr sz="1400"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100" y="1152475"/>
            <a:ext cx="5719326" cy="30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Image Statistics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75" y="1017725"/>
            <a:ext cx="368787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029" y="1017725"/>
            <a:ext cx="365674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Statistics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five sections in group statistics: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Particles Per Image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Cumulative Particle Size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found particles size across all images.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Particle Intensity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particles average intensity across all images.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Peak Particle Intensity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particles peak intensity across all images.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Combined Statistics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Displays the average value for the four previous statistics for each individual image.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Useful in seeing trends across a data set (such as dimming of a laser, etc.).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75" y="162725"/>
            <a:ext cx="4389926" cy="24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8825"/>
            <a:ext cx="4404828" cy="24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08" y="2571750"/>
            <a:ext cx="4379493" cy="24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6225"/>
            <a:ext cx="4388388" cy="2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Data</a:t>
            </a:r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5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Save Graph Data: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Saves all data relevant to the group statistics plot, as well as particle data on each image.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Save Data: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Saves all data and settings in the app, allowing those settings and data to be loaded back in via the “Load Saved Data” button.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Generate Report: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Generates a pdf containing all plots from the group statistics section.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Save Individual Statistics Section: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Save the plots from the application into .png or .gif files.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Save Images: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Save the images as they are shown in the app as individual images or as a .gif.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Note: Preprocessing applies to these saved images.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100" y="950188"/>
            <a:ext cx="315580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Data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“Save Graph Data” saves variables that are used to plot the graphs in the Group Statistics tab, as well as data on each image.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particleData</a:t>
            </a:r>
            <a:r>
              <a:rPr lang="en"/>
              <a:t>: Contains data on each image in an </a:t>
            </a:r>
            <a:r>
              <a:rPr lang="en" i="1"/>
              <a:t>n</a:t>
            </a:r>
            <a:r>
              <a:rPr lang="en"/>
              <a:t> by </a:t>
            </a:r>
            <a:r>
              <a:rPr lang="en" i="1"/>
              <a:t>6</a:t>
            </a:r>
            <a:r>
              <a:rPr lang="en"/>
              <a:t> format. (Where n is the number of particles in the image.)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 1: x-coordinate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 2: y-coordinate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 3: cumulative intensity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 4: square of the radius of gyration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 5: size of particle (area in pixels)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 6: peak intensity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 Detection Tab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0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tab will be used to select images, preprocess them, and run the main code to detect particles.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At the bottom left there is a slider to switch between loaded images, as well as a switch dedicated to the different frames of *.im7 images.</a:t>
            </a:r>
            <a:endParaRPr sz="14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600" y="1170125"/>
            <a:ext cx="6018001" cy="362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Images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473800" y="1152475"/>
            <a:ext cx="535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Fill in the number of total images to select, and the number of ID digits.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images to the left have 2 image ID digits.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Pressing Select Image(s):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Opens a file explorer window.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the first image from the set.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The images must be labelled in ascending order with numerical spacing of 1.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xxxx_01.bmp -&gt; xxxx_02.bmp is good.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xxxx_01.bmp -&gt; xxxx_03.bmp will not work.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5950"/>
            <a:ext cx="2981800" cy="32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14700"/>
            <a:ext cx="2981800" cy="30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825" y="2465586"/>
            <a:ext cx="15335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 Detection Settings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683100"/>
            <a:ext cx="625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Minimum Brightness: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minimum brightness of a pixel that has potential to be a local maxima.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Larger: Will miss some particles, will run faster.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Smaller: Will find more particles, will run slower.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Particle Window Size: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Must be an odd number.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one particle can be detected within each window.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larger particle window will result in fewer particles detected.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Creates a window around the maxima to search for the particle.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entire particle should be within this window for accurate particle size.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26" y="1064062"/>
            <a:ext cx="42952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t="5042"/>
          <a:stretch/>
        </p:blipFill>
        <p:spPr>
          <a:xfrm>
            <a:off x="6690800" y="2129325"/>
            <a:ext cx="2177300" cy="20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690800" y="4196850"/>
            <a:ext cx="272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Example window with size of 9.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Marker Options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075400"/>
            <a:ext cx="56220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Marker Shape: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Changes the shape of the marker that appears on each detected pixel.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Radius: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Changes the radius of the marker.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825" y="445025"/>
            <a:ext cx="3666510" cy="5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464" y="710850"/>
            <a:ext cx="771025" cy="12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150" y="2571750"/>
            <a:ext cx="2822876" cy="21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9925" y="2029400"/>
            <a:ext cx="2754400" cy="3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750" y="2571750"/>
            <a:ext cx="2008755" cy="21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Pre-Processing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these options, with the exception of “Colour Map Max” affect the detection of particles.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Colour Map Max changes the colour map of the matlab Axes, allowing for better viewing of dim images.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150" y="1152475"/>
            <a:ext cx="38671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Pre-Processing - Masking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and apply mask: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Automatically generates a mask using the pivTubeMask code.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mask is simple and will only work for images in linear channels.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Custom Mask: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the user to select a premade mask for the image(s).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000" y="1152475"/>
            <a:ext cx="5167201" cy="30967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881000" y="4322800"/>
            <a:ext cx="495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Note: The contrast of the image may change due to the introduction of black bars with an intensity of 0. This does not change the actual intensity of the image.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Pre-Processing - Image Inversion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2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Inverts all of the pixels in the image.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Useful if the particles are dark rather than bright.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738" y="1163853"/>
            <a:ext cx="570056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Pre-Processing - Intensity Threshold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13" y="10177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Intensity Threshold: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threshold that determines whether a pixel can be part of a particle.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Choose Intensity Threshold: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Opens up two windows.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Input custom threshold.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Image Intensity Histogram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Once a custom threshold has been set, the intensity histogram will display a red line at the thresholds value.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revert back to default, set as 0.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l="10442" r="9294"/>
          <a:stretch/>
        </p:blipFill>
        <p:spPr>
          <a:xfrm>
            <a:off x="4375000" y="1793750"/>
            <a:ext cx="1917325" cy="10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075" y="969560"/>
            <a:ext cx="2469225" cy="195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075" y="2921850"/>
            <a:ext cx="2469225" cy="19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1011</Words>
  <Application>Microsoft Office PowerPoint</Application>
  <PresentationFormat>On-screen Show (16:9)</PresentationFormat>
  <Paragraphs>116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Particle Detection Application</vt:lpstr>
      <vt:lpstr>Particle Detection Tab</vt:lpstr>
      <vt:lpstr>Selecting Images</vt:lpstr>
      <vt:lpstr>Particle Detection Settings</vt:lpstr>
      <vt:lpstr>Marker Options</vt:lpstr>
      <vt:lpstr>Image Pre-Processing</vt:lpstr>
      <vt:lpstr>Image Pre-Processing - Masking</vt:lpstr>
      <vt:lpstr>Image Pre-Processing - Image Inversion</vt:lpstr>
      <vt:lpstr>Image Pre-Processing - Intensity Threshold</vt:lpstr>
      <vt:lpstr>Image Pre-Processing - Filter by Intensity Threshold</vt:lpstr>
      <vt:lpstr>Image Pre-Processing - Highpass Filtering</vt:lpstr>
      <vt:lpstr>Image Processing</vt:lpstr>
      <vt:lpstr>Single Image Statistics</vt:lpstr>
      <vt:lpstr>Single Image Statistics</vt:lpstr>
      <vt:lpstr>Group Statistics</vt:lpstr>
      <vt:lpstr>PowerPoint Presentation</vt:lpstr>
      <vt:lpstr>Saving Data</vt:lpstr>
      <vt:lpstr>Saving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Detection Application</dc:title>
  <cp:lastModifiedBy>David Nobes</cp:lastModifiedBy>
  <cp:revision>2</cp:revision>
  <dcterms:modified xsi:type="dcterms:W3CDTF">2024-06-27T20:42:42Z</dcterms:modified>
</cp:coreProperties>
</file>